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74" r:id="rId3"/>
    <p:sldId id="275" r:id="rId4"/>
    <p:sldId id="276" r:id="rId5"/>
    <p:sldId id="265" r:id="rId6"/>
    <p:sldId id="267" r:id="rId7"/>
    <p:sldId id="268" r:id="rId8"/>
    <p:sldId id="266" r:id="rId9"/>
    <p:sldId id="264" r:id="rId10"/>
    <p:sldId id="262" r:id="rId11"/>
    <p:sldId id="269" r:id="rId12"/>
    <p:sldId id="270" r:id="rId13"/>
    <p:sldId id="271" r:id="rId14"/>
    <p:sldId id="272" r:id="rId15"/>
    <p:sldId id="273" r:id="rId16"/>
    <p:sldId id="277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806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914F6-BFA2-494D-BFDB-E2C275A581D8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E3409-A4BD-453F-88FD-1F3DD62CD67E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E3409-A4BD-453F-88FD-1F3DD62CD67E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This is how ESRI envision</a:t>
            </a:r>
            <a:r>
              <a:rPr lang="en-CA" baseline="0" dirty="0" smtClean="0"/>
              <a:t>s </a:t>
            </a:r>
            <a:r>
              <a:rPr lang="en-CA" baseline="0" dirty="0" err="1" smtClean="0"/>
              <a:t>ARCgis</a:t>
            </a:r>
            <a:r>
              <a:rPr lang="en-CA" baseline="0" dirty="0" smtClean="0"/>
              <a:t> online.....the future is bright for AGOL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E3409-A4BD-453F-88FD-1F3DD62CD67E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Conventional</a:t>
            </a:r>
            <a:r>
              <a:rPr lang="en-CA" baseline="0" dirty="0" smtClean="0"/>
              <a:t> map products, now available online, customizable, </a:t>
            </a:r>
            <a:r>
              <a:rPr lang="en-CA" baseline="0" dirty="0" err="1" smtClean="0"/>
              <a:t>queriable</a:t>
            </a:r>
            <a:r>
              <a:rPr lang="en-CA" baseline="0" dirty="0" smtClean="0"/>
              <a:t> etc.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E3409-A4BD-453F-88FD-1F3DD62CD67E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RPB gallery, not just</a:t>
            </a:r>
            <a:r>
              <a:rPr lang="en-CA" baseline="0" dirty="0" smtClean="0"/>
              <a:t> a tool for one project...I will try to do a better job of organizing this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E3409-A4BD-453F-88FD-1F3DD62CD67E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Each map in the gallery has background information, contextual</a:t>
            </a:r>
            <a:r>
              <a:rPr lang="en-CA" baseline="0" dirty="0" smtClean="0"/>
              <a:t> information available for it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E3409-A4BD-453F-88FD-1F3DD62CD67E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Example from the May 27 run,</a:t>
            </a:r>
            <a:r>
              <a:rPr lang="en-CA" baseline="0" dirty="0" smtClean="0"/>
              <a:t> showing Mitigation openings by district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E3409-A4BD-453F-88FD-1F3DD62CD67E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Showing</a:t>
            </a:r>
            <a:r>
              <a:rPr lang="en-CA" baseline="0" dirty="0" smtClean="0"/>
              <a:t> the map layers tab, the map legend tab, and the edit features tool...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E3409-A4BD-453F-88FD-1F3DD62CD67E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You can change the backdrop</a:t>
            </a:r>
            <a:r>
              <a:rPr lang="en-CA" baseline="0" dirty="0" smtClean="0"/>
              <a:t> to your map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E3409-A4BD-453F-88FD-1F3DD62CD67E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haredServices_PowerPoint_LtBkgd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1587367"/>
          </a:xfrm>
          <a:prstGeom prst="rect">
            <a:avLst/>
          </a:prstGeom>
          <a:noFill/>
        </p:spPr>
      </p:pic>
      <p:sp>
        <p:nvSpPr>
          <p:cNvPr id="130051" name="Rectangle 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6399"/>
            <a:ext cx="5486400" cy="305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295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fld id="{7CBE68A9-BB6B-488D-A69F-45486FBA25C4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304AFA9D-293E-4B94-9892-FD2869579863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pic>
        <p:nvPicPr>
          <p:cNvPr id="9" name="Picture 8" descr="flnro_pp_banner_962x167_sunrise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0"/>
            <a:ext cx="9144000" cy="15873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8.png"/><Relationship Id="rId21" Type="http://schemas.openxmlformats.org/officeDocument/2006/relationships/image" Target="../media/image24.png"/><Relationship Id="rId7" Type="http://schemas.openxmlformats.org/officeDocument/2006/relationships/image" Target="../media/image11.jpeg"/><Relationship Id="rId12" Type="http://schemas.openxmlformats.org/officeDocument/2006/relationships/image" Target="../media/image15.png"/><Relationship Id="rId17" Type="http://schemas.openxmlformats.org/officeDocument/2006/relationships/image" Target="../media/image20.jpeg"/><Relationship Id="rId25" Type="http://schemas.openxmlformats.org/officeDocument/2006/relationships/image" Target="../media/image28.jpeg"/><Relationship Id="rId2" Type="http://schemas.openxmlformats.org/officeDocument/2006/relationships/image" Target="../media/image7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5.jpe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jpeg"/><Relationship Id="rId4" Type="http://schemas.openxmlformats.org/officeDocument/2006/relationships/image" Target="../media/image6.png"/><Relationship Id="rId9" Type="http://schemas.openxmlformats.org/officeDocument/2006/relationships/image" Target="../media/image12.png"/><Relationship Id="rId14" Type="http://schemas.openxmlformats.org/officeDocument/2006/relationships/image" Target="../media/image17.jpeg"/><Relationship Id="rId22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pb.maps.arcgis.com/explorer/?open=d0bc1c57a15a4c40ac0f750cf92d2e6c" TargetMode="External"/><Relationship Id="rId2" Type="http://schemas.openxmlformats.org/officeDocument/2006/relationships/hyperlink" Target="http://rpb.maps.arcgis.com/home/webmap/viewer.html?webmap=d0bc1c57a15a4c40ac0f750cf92d2e6c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FFT Planning and Caribou Mitigation Openings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err="1" smtClean="0"/>
              <a:t>ARCgis</a:t>
            </a:r>
            <a:r>
              <a:rPr lang="en-CA" dirty="0" smtClean="0"/>
              <a:t> </a:t>
            </a:r>
            <a:r>
              <a:rPr lang="en-CA" dirty="0" smtClean="0"/>
              <a:t>Online</a:t>
            </a:r>
          </a:p>
          <a:p>
            <a:endParaRPr lang="en-CA" dirty="0" smtClean="0"/>
          </a:p>
          <a:p>
            <a:r>
              <a:rPr lang="en-CA" sz="1800" dirty="0" smtClean="0"/>
              <a:t>Matt LeRoy, RPB</a:t>
            </a:r>
            <a:endParaRPr lang="en-CA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http://esriaustralia.files.wordpress.com/2012/09/brett-presentation-arcgis-online-diagra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700808"/>
            <a:ext cx="6768752" cy="44823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12"/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8382000" cy="1295400"/>
          </a:xfrm>
        </p:spPr>
        <p:txBody>
          <a:bodyPr/>
          <a:lstStyle/>
          <a:p>
            <a:endParaRPr lang="en-CA" dirty="0"/>
          </a:p>
        </p:txBody>
      </p:sp>
      <p:pic>
        <p:nvPicPr>
          <p:cNvPr id="10249" name="Picture 9" descr="https://encrypted-tbn2.gstatic.com/images?q=tbn:ANd9GcTq61mgsCdzb5y0KcYoTvVuaSB2y8lYt9u5cDj5I0aMhCk2rit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564904"/>
            <a:ext cx="576064" cy="57606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pic>
        <p:nvPicPr>
          <p:cNvPr id="8" name="Picture 15" descr="comp_blu_map0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2708920"/>
            <a:ext cx="998704" cy="1123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043608" y="3284984"/>
            <a:ext cx="998537" cy="1003300"/>
            <a:chOff x="1676398" y="2150346"/>
            <a:chExt cx="997597" cy="1002288"/>
          </a:xfrm>
        </p:grpSpPr>
        <p:pic>
          <p:nvPicPr>
            <p:cNvPr id="12" name="Picture 115" descr="Computrer_Map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76398" y="2150346"/>
              <a:ext cx="997597" cy="805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39" descr="User_Yellow_Hal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06304" y="2412242"/>
              <a:ext cx="401750" cy="740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20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99592" y="2204864"/>
            <a:ext cx="14401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algn="ctr">
              <a:buNone/>
            </a:pPr>
            <a:r>
              <a:rPr lang="en-US" sz="1400" b="1" dirty="0" err="1" smtClean="0">
                <a:solidFill>
                  <a:schemeClr val="bg2">
                    <a:lumMod val="75000"/>
                  </a:schemeClr>
                </a:solidFill>
              </a:rPr>
              <a:t>ArcMap</a:t>
            </a:r>
            <a:endParaRPr lang="en-US" sz="14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TextBox 20"/>
          <p:cNvSpPr txBox="1">
            <a:spLocks noChangeArrowheads="1"/>
          </p:cNvSpPr>
          <p:nvPr/>
        </p:nvSpPr>
        <p:spPr bwMode="auto">
          <a:xfrm>
            <a:off x="2843808" y="3573016"/>
            <a:ext cx="144016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PC and</a:t>
            </a:r>
          </a:p>
          <a:p>
            <a:pPr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 sz="1400" kern="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File Based</a:t>
            </a:r>
          </a:p>
          <a:p>
            <a:pPr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Management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Box 20"/>
          <p:cNvSpPr txBox="1">
            <a:spLocks noChangeArrowheads="1"/>
          </p:cNvSpPr>
          <p:nvPr/>
        </p:nvSpPr>
        <p:spPr bwMode="auto">
          <a:xfrm>
            <a:off x="971600" y="4293096"/>
            <a:ext cx="14401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GIS Professional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Group 23"/>
          <p:cNvGrpSpPr/>
          <p:nvPr/>
        </p:nvGrpSpPr>
        <p:grpSpPr>
          <a:xfrm>
            <a:off x="3275856" y="2132856"/>
            <a:ext cx="3613436" cy="1446767"/>
            <a:chOff x="3275856" y="2132856"/>
            <a:chExt cx="3613436" cy="1446767"/>
          </a:xfrm>
        </p:grpSpPr>
        <p:grpSp>
          <p:nvGrpSpPr>
            <p:cNvPr id="4" name="Group 16"/>
            <p:cNvGrpSpPr/>
            <p:nvPr/>
          </p:nvGrpSpPr>
          <p:grpSpPr>
            <a:xfrm>
              <a:off x="3275856" y="2492896"/>
              <a:ext cx="3613436" cy="1086727"/>
              <a:chOff x="3275856" y="2492896"/>
              <a:chExt cx="3613436" cy="1086727"/>
            </a:xfrm>
          </p:grpSpPr>
          <p:pic>
            <p:nvPicPr>
              <p:cNvPr id="10251" name="Picture 11" descr="https://encrypted-tbn2.gstatic.com/images?q=tbn:ANd9GcQtOxzP14OwIbBIdvv1kFeXsovu836krCgIzQnMPIPJFtDbNjHE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868144" y="2492896"/>
                <a:ext cx="1021148" cy="1086727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</p:pic>
          <p:cxnSp>
            <p:nvCxnSpPr>
              <p:cNvPr id="25" name="Straight Arrow Connector 24"/>
              <p:cNvCxnSpPr/>
              <p:nvPr/>
            </p:nvCxnSpPr>
            <p:spPr bwMode="auto">
              <a:xfrm flipV="1">
                <a:off x="3275856" y="2996952"/>
                <a:ext cx="2376264" cy="288032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20" name="TextBox 20"/>
            <p:cNvSpPr txBox="1">
              <a:spLocks noChangeArrowheads="1"/>
            </p:cNvSpPr>
            <p:nvPr/>
          </p:nvSpPr>
          <p:spPr bwMode="auto">
            <a:xfrm>
              <a:off x="5220072" y="2132856"/>
              <a:ext cx="165618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2">
                      <a:lumMod val="75000"/>
                    </a:schemeClr>
                  </a:solidFill>
                </a:rPr>
                <a:t>PDF Maps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5" name="Group 22"/>
          <p:cNvGrpSpPr/>
          <p:nvPr/>
        </p:nvGrpSpPr>
        <p:grpSpPr>
          <a:xfrm>
            <a:off x="6660232" y="980728"/>
            <a:ext cx="1656184" cy="1368152"/>
            <a:chOff x="6660232" y="980728"/>
            <a:chExt cx="1656184" cy="1368152"/>
          </a:xfrm>
        </p:grpSpPr>
        <p:grpSp>
          <p:nvGrpSpPr>
            <p:cNvPr id="6" name="Group 17"/>
            <p:cNvGrpSpPr/>
            <p:nvPr/>
          </p:nvGrpSpPr>
          <p:grpSpPr>
            <a:xfrm>
              <a:off x="6660232" y="1340768"/>
              <a:ext cx="1536169" cy="1008112"/>
              <a:chOff x="6660232" y="1340768"/>
              <a:chExt cx="1536169" cy="1008112"/>
            </a:xfrm>
          </p:grpSpPr>
          <p:pic>
            <p:nvPicPr>
              <p:cNvPr id="10255" name="Picture 15" descr="https://encrypted-tbn3.gstatic.com/images?q=tbn:ANd9GcQemJUy81Pv77taU492y6SZGXGiMZF3m9Mtu2fNV5MrDcYoiNxj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7380312" y="1340768"/>
                <a:ext cx="816089" cy="795687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</p:pic>
          <p:cxnSp>
            <p:nvCxnSpPr>
              <p:cNvPr id="28" name="Straight Arrow Connector 27"/>
              <p:cNvCxnSpPr/>
              <p:nvPr/>
            </p:nvCxnSpPr>
            <p:spPr bwMode="auto">
              <a:xfrm flipV="1">
                <a:off x="6660232" y="1916832"/>
                <a:ext cx="648072" cy="432048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7164288" y="980728"/>
              <a:ext cx="11521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2">
                      <a:lumMod val="75000"/>
                    </a:schemeClr>
                  </a:solidFill>
                </a:rPr>
                <a:t>E-mail Map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7" name="Group 25"/>
          <p:cNvGrpSpPr/>
          <p:nvPr/>
        </p:nvGrpSpPr>
        <p:grpSpPr>
          <a:xfrm>
            <a:off x="6300192" y="2636912"/>
            <a:ext cx="2376264" cy="1800201"/>
            <a:chOff x="6300192" y="2636912"/>
            <a:chExt cx="2376264" cy="1800201"/>
          </a:xfrm>
        </p:grpSpPr>
        <p:grpSp>
          <p:nvGrpSpPr>
            <p:cNvPr id="9" name="Group 18"/>
            <p:cNvGrpSpPr/>
            <p:nvPr/>
          </p:nvGrpSpPr>
          <p:grpSpPr>
            <a:xfrm>
              <a:off x="6300192" y="2996952"/>
              <a:ext cx="2376264" cy="1440161"/>
              <a:chOff x="6300192" y="2996952"/>
              <a:chExt cx="2376264" cy="1440161"/>
            </a:xfrm>
          </p:grpSpPr>
          <p:pic>
            <p:nvPicPr>
              <p:cNvPr id="10253" name="Picture 13" descr="https://encrypted-tbn1.gstatic.com/images?q=tbn:ANd9GcSIo4L9stHNN8QXeBhPm3mI52wvH1m-zLv-IeuJ89ufYdl6J4b4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7236296" y="2996952"/>
                <a:ext cx="1440160" cy="1440161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</p:pic>
          <p:cxnSp>
            <p:nvCxnSpPr>
              <p:cNvPr id="31" name="Straight Arrow Connector 30"/>
              <p:cNvCxnSpPr/>
              <p:nvPr/>
            </p:nvCxnSpPr>
            <p:spPr bwMode="auto">
              <a:xfrm>
                <a:off x="6300192" y="3717032"/>
                <a:ext cx="720080" cy="504056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22" name="TextBox 20"/>
            <p:cNvSpPr txBox="1">
              <a:spLocks noChangeArrowheads="1"/>
            </p:cNvSpPr>
            <p:nvPr/>
          </p:nvSpPr>
          <p:spPr bwMode="auto">
            <a:xfrm>
              <a:off x="7308304" y="2636912"/>
              <a:ext cx="129614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2">
                      <a:lumMod val="75000"/>
                    </a:schemeClr>
                  </a:solidFill>
                </a:rPr>
                <a:t>Print Map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848600" cy="562074"/>
          </a:xfrm>
        </p:spPr>
        <p:txBody>
          <a:bodyPr/>
          <a:lstStyle/>
          <a:p>
            <a:endParaRPr lang="en-CA" dirty="0"/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971600" y="1988840"/>
            <a:ext cx="998537" cy="1003300"/>
            <a:chOff x="1676398" y="2150346"/>
            <a:chExt cx="997597" cy="1002288"/>
          </a:xfrm>
        </p:grpSpPr>
        <p:pic>
          <p:nvPicPr>
            <p:cNvPr id="13" name="Picture 115" descr="Computrer_Ma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76398" y="2150346"/>
              <a:ext cx="997597" cy="805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39" descr="User_Yellow_Hal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06304" y="2412242"/>
              <a:ext cx="401750" cy="740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" name="Picture 15" descr="comp_blu_map0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2348880"/>
            <a:ext cx="63993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20"/>
          <p:cNvSpPr txBox="1">
            <a:spLocks noChangeArrowheads="1"/>
          </p:cNvSpPr>
          <p:nvPr/>
        </p:nvSpPr>
        <p:spPr bwMode="auto">
          <a:xfrm>
            <a:off x="611560" y="2924944"/>
            <a:ext cx="14401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GIS </a:t>
            </a:r>
          </a:p>
          <a:p>
            <a:pPr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Professional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4" name="Picture 9" descr="https://encrypted-tbn2.gstatic.com/images?q=tbn:ANd9GcTq61mgsCdzb5y0KcYoTvVuaSB2y8lYt9u5cDj5I0aMhCk2rit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1844824"/>
            <a:ext cx="360040" cy="36004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1907704" y="1484784"/>
            <a:ext cx="1008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ArcMap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Group 71"/>
          <p:cNvGrpSpPr/>
          <p:nvPr/>
        </p:nvGrpSpPr>
        <p:grpSpPr>
          <a:xfrm>
            <a:off x="4716016" y="548680"/>
            <a:ext cx="3888431" cy="2088232"/>
            <a:chOff x="4716016" y="548680"/>
            <a:chExt cx="3888431" cy="2088232"/>
          </a:xfrm>
        </p:grpSpPr>
        <p:pic>
          <p:nvPicPr>
            <p:cNvPr id="31" name="Picture 11" descr="https://encrypted-tbn2.gstatic.com/images?q=tbn:ANd9GcQtOxzP14OwIbBIdvv1kFeXsovu836krCgIzQnMPIPJFtDbNjHE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88224" y="1124744"/>
              <a:ext cx="504056" cy="536427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</p:pic>
        <p:pic>
          <p:nvPicPr>
            <p:cNvPr id="32" name="Picture 13" descr="https://encrypted-tbn1.gstatic.com/images?q=tbn:ANd9GcSIo4L9stHNN8QXeBhPm3mI52wvH1m-zLv-IeuJ89ufYdl6J4b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812360" y="1124744"/>
              <a:ext cx="792087" cy="7920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</p:pic>
        <p:pic>
          <p:nvPicPr>
            <p:cNvPr id="33" name="Picture 15" descr="https://encrypted-tbn3.gstatic.com/images?q=tbn:ANd9GcQemJUy81Pv77taU492y6SZGXGiMZF3m9Mtu2fNV5MrDcYoiNxj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rot="10800000" flipV="1">
              <a:off x="7956376" y="548680"/>
              <a:ext cx="432047" cy="42124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</p:pic>
        <p:cxnSp>
          <p:nvCxnSpPr>
            <p:cNvPr id="83" name="Straight Arrow Connector 82"/>
            <p:cNvCxnSpPr/>
            <p:nvPr/>
          </p:nvCxnSpPr>
          <p:spPr bwMode="auto">
            <a:xfrm flipV="1">
              <a:off x="4716016" y="1556792"/>
              <a:ext cx="1656184" cy="108012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4" name="Straight Arrow Connector 83"/>
            <p:cNvCxnSpPr/>
            <p:nvPr/>
          </p:nvCxnSpPr>
          <p:spPr bwMode="auto">
            <a:xfrm flipV="1">
              <a:off x="7164288" y="836712"/>
              <a:ext cx="656456" cy="288032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7" name="Straight Arrow Connector 86"/>
            <p:cNvCxnSpPr/>
            <p:nvPr/>
          </p:nvCxnSpPr>
          <p:spPr bwMode="auto">
            <a:xfrm>
              <a:off x="7164288" y="1412776"/>
              <a:ext cx="584448" cy="72008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0" name="Group 48"/>
          <p:cNvGrpSpPr/>
          <p:nvPr/>
        </p:nvGrpSpPr>
        <p:grpSpPr>
          <a:xfrm>
            <a:off x="4716016" y="2924944"/>
            <a:ext cx="2736304" cy="1315308"/>
            <a:chOff x="4716016" y="2924944"/>
            <a:chExt cx="2736304" cy="1315308"/>
          </a:xfrm>
        </p:grpSpPr>
        <p:sp>
          <p:nvSpPr>
            <p:cNvPr id="28" name="TextBox 20"/>
            <p:cNvSpPr txBox="1">
              <a:spLocks noChangeArrowheads="1"/>
            </p:cNvSpPr>
            <p:nvPr/>
          </p:nvSpPr>
          <p:spPr bwMode="auto">
            <a:xfrm>
              <a:off x="5580112" y="3717032"/>
              <a:ext cx="1800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2">
                      <a:lumMod val="75000"/>
                    </a:schemeClr>
                  </a:solidFill>
                </a:rPr>
                <a:t>Smart </a:t>
              </a:r>
              <a:r>
                <a:rPr lang="en-US" sz="1400" b="1" dirty="0" smtClean="0">
                  <a:solidFill>
                    <a:schemeClr val="bg2">
                      <a:lumMod val="75000"/>
                    </a:schemeClr>
                  </a:solidFill>
                </a:rPr>
                <a:t>Phones and Tablets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grpSp>
          <p:nvGrpSpPr>
            <p:cNvPr id="11" name="Group 29"/>
            <p:cNvGrpSpPr/>
            <p:nvPr/>
          </p:nvGrpSpPr>
          <p:grpSpPr>
            <a:xfrm>
              <a:off x="5724128" y="2924944"/>
              <a:ext cx="720080" cy="720080"/>
              <a:chOff x="7087213" y="1700808"/>
              <a:chExt cx="1364269" cy="1349306"/>
            </a:xfrm>
          </p:grpSpPr>
          <p:pic>
            <p:nvPicPr>
              <p:cNvPr id="26" name="Picture 16" descr="droid_map.png"/>
              <p:cNvPicPr>
                <a:picLocks noChangeAspect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7087213" y="1710510"/>
                <a:ext cx="615451" cy="1050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" name="Picture 17" descr="iphone_map.png"/>
              <p:cNvPicPr>
                <a:picLocks noChangeAspect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7812360" y="1700808"/>
                <a:ext cx="639122" cy="10848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" name="Picture 26" descr="windowsphone_map.png"/>
              <p:cNvPicPr>
                <a:picLocks noChangeAspect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7368883" y="2023935"/>
                <a:ext cx="650191" cy="10261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6" name="Picture 14" descr="ipad_standard_map03.pn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588224" y="2924944"/>
              <a:ext cx="864096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0" name="Straight Arrow Connector 89"/>
            <p:cNvCxnSpPr/>
            <p:nvPr/>
          </p:nvCxnSpPr>
          <p:spPr bwMode="auto">
            <a:xfrm>
              <a:off x="4716016" y="2996952"/>
              <a:ext cx="864096" cy="216024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2" name="Group 73"/>
          <p:cNvGrpSpPr/>
          <p:nvPr/>
        </p:nvGrpSpPr>
        <p:grpSpPr>
          <a:xfrm>
            <a:off x="7308304" y="3429000"/>
            <a:ext cx="1656184" cy="3186355"/>
            <a:chOff x="7308304" y="3429000"/>
            <a:chExt cx="1656184" cy="3186355"/>
          </a:xfrm>
        </p:grpSpPr>
        <p:pic>
          <p:nvPicPr>
            <p:cNvPr id="42" name="Picture 2" descr="http://houstonhikers.ca/Home_files/avenza%202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812360" y="4293096"/>
              <a:ext cx="504056" cy="50405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</p:pic>
        <p:sp>
          <p:nvSpPr>
            <p:cNvPr id="43" name="TextBox 20"/>
            <p:cNvSpPr txBox="1">
              <a:spLocks noChangeArrowheads="1"/>
            </p:cNvSpPr>
            <p:nvPr/>
          </p:nvSpPr>
          <p:spPr bwMode="auto">
            <a:xfrm>
              <a:off x="7740352" y="5661248"/>
              <a:ext cx="1224136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2">
                      <a:lumMod val="75000"/>
                    </a:schemeClr>
                  </a:solidFill>
                </a:rPr>
                <a:t>Native Apps from other Software Vendors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pic>
          <p:nvPicPr>
            <p:cNvPr id="44" name="Picture 4" descr="FileMaker Pro 12 Full Retail Box for Windows/Mac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884368" y="5085184"/>
              <a:ext cx="504056" cy="50405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</p:pic>
        <p:cxnSp>
          <p:nvCxnSpPr>
            <p:cNvPr id="93" name="Straight Arrow Connector 92"/>
            <p:cNvCxnSpPr/>
            <p:nvPr/>
          </p:nvCxnSpPr>
          <p:spPr bwMode="auto">
            <a:xfrm>
              <a:off x="7308304" y="3573016"/>
              <a:ext cx="432048" cy="1584176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6" name="Straight Arrow Connector 95"/>
            <p:cNvCxnSpPr/>
            <p:nvPr/>
          </p:nvCxnSpPr>
          <p:spPr bwMode="auto">
            <a:xfrm>
              <a:off x="7452320" y="3429000"/>
              <a:ext cx="360040" cy="72008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7" name="Group 74"/>
          <p:cNvGrpSpPr/>
          <p:nvPr/>
        </p:nvGrpSpPr>
        <p:grpSpPr>
          <a:xfrm>
            <a:off x="4499992" y="3429000"/>
            <a:ext cx="2431351" cy="3258944"/>
            <a:chOff x="4499992" y="3429000"/>
            <a:chExt cx="2431351" cy="3258944"/>
          </a:xfrm>
        </p:grpSpPr>
        <p:sp>
          <p:nvSpPr>
            <p:cNvPr id="39" name="TextBox 20"/>
            <p:cNvSpPr txBox="1">
              <a:spLocks noChangeArrowheads="1"/>
            </p:cNvSpPr>
            <p:nvPr/>
          </p:nvSpPr>
          <p:spPr bwMode="auto">
            <a:xfrm>
              <a:off x="5220072" y="5949280"/>
              <a:ext cx="1711271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2">
                      <a:lumMod val="75000"/>
                    </a:schemeClr>
                  </a:solidFill>
                </a:rPr>
                <a:t>Create Custom Web Apps for virtually any Browser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pic>
          <p:nvPicPr>
            <p:cNvPr id="38" name="Picture 22" descr="screenshot_03.png"/>
            <p:cNvPicPr>
              <a:picLocks noChangeAspect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580112" y="5085184"/>
              <a:ext cx="865702" cy="699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9" name="Straight Arrow Connector 98"/>
            <p:cNvCxnSpPr/>
            <p:nvPr/>
          </p:nvCxnSpPr>
          <p:spPr bwMode="auto">
            <a:xfrm>
              <a:off x="4499992" y="3429000"/>
              <a:ext cx="1008112" cy="1512168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8" name="Group 75"/>
          <p:cNvGrpSpPr/>
          <p:nvPr/>
        </p:nvGrpSpPr>
        <p:grpSpPr>
          <a:xfrm>
            <a:off x="2987824" y="3573016"/>
            <a:ext cx="2016224" cy="2898904"/>
            <a:chOff x="2987824" y="3573016"/>
            <a:chExt cx="2016224" cy="2898904"/>
          </a:xfrm>
        </p:grpSpPr>
        <p:pic>
          <p:nvPicPr>
            <p:cNvPr id="40" name="Picture 25" descr="screenshot_webmap.png"/>
            <p:cNvPicPr>
              <a:picLocks noChangeAspect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563888" y="5013176"/>
              <a:ext cx="865702" cy="699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TextBox 20"/>
            <p:cNvSpPr txBox="1">
              <a:spLocks noChangeArrowheads="1"/>
            </p:cNvSpPr>
            <p:nvPr/>
          </p:nvSpPr>
          <p:spPr bwMode="auto">
            <a:xfrm>
              <a:off x="2987824" y="5733256"/>
              <a:ext cx="2016224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2">
                      <a:lumMod val="75000"/>
                    </a:schemeClr>
                  </a:solidFill>
                </a:rPr>
                <a:t>Embed interactive Maps in Existing Web Pages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cxnSp>
          <p:nvCxnSpPr>
            <p:cNvPr id="101" name="Straight Arrow Connector 100"/>
            <p:cNvCxnSpPr/>
            <p:nvPr/>
          </p:nvCxnSpPr>
          <p:spPr bwMode="auto">
            <a:xfrm>
              <a:off x="3995936" y="3573016"/>
              <a:ext cx="0" cy="1368152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9" name="Group 80"/>
          <p:cNvGrpSpPr/>
          <p:nvPr/>
        </p:nvGrpSpPr>
        <p:grpSpPr>
          <a:xfrm>
            <a:off x="467544" y="3573016"/>
            <a:ext cx="2664296" cy="3115508"/>
            <a:chOff x="467544" y="3573016"/>
            <a:chExt cx="2664296" cy="3115508"/>
          </a:xfrm>
        </p:grpSpPr>
        <p:pic>
          <p:nvPicPr>
            <p:cNvPr id="77" name="Picture 6" descr="https://encrypted-tbn0.gstatic.com/images?q=tbn:ANd9GcSEqHdK0FKJklRkX2JwURvnN8U_Gvk3_0mi5rqb8FGdUGrNm4v7p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115616" y="4941168"/>
              <a:ext cx="720079" cy="72008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</p:pic>
        <p:pic>
          <p:nvPicPr>
            <p:cNvPr id="78" name="Picture 8" descr="https://encrypted-tbn0.gstatic.com/images?q=tbn:ANd9GcRNz7aRyksyo7oZhM2yAnO9pbuuKBACmpYCtMeoHgmgBlXv2ji-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763688" y="5445224"/>
              <a:ext cx="648072" cy="67042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</p:pic>
        <p:sp>
          <p:nvSpPr>
            <p:cNvPr id="79" name="TextBox 20"/>
            <p:cNvSpPr txBox="1">
              <a:spLocks noChangeArrowheads="1"/>
            </p:cNvSpPr>
            <p:nvPr/>
          </p:nvSpPr>
          <p:spPr bwMode="auto">
            <a:xfrm>
              <a:off x="467544" y="6165304"/>
              <a:ext cx="266429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2">
                      <a:lumMod val="75000"/>
                    </a:schemeClr>
                  </a:solidFill>
                </a:rPr>
                <a:t>Embed interactive maps in Windows Software Suites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pic>
          <p:nvPicPr>
            <p:cNvPr id="80" name="Picture 10" descr="https://encrypted-tbn2.gstatic.com/images?q=tbn:ANd9GcSXsT3MlqPxfaMTY_wBCs3JajSr1ee9gJenV4sUJyocujAZQyd_wA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683568" y="5517232"/>
              <a:ext cx="648071" cy="64807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</p:pic>
        <p:cxnSp>
          <p:nvCxnSpPr>
            <p:cNvPr id="103" name="Straight Arrow Connector 102"/>
            <p:cNvCxnSpPr/>
            <p:nvPr/>
          </p:nvCxnSpPr>
          <p:spPr bwMode="auto">
            <a:xfrm flipH="1">
              <a:off x="2051720" y="3573016"/>
              <a:ext cx="1008112" cy="1584176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0" name="Group 54"/>
          <p:cNvGrpSpPr/>
          <p:nvPr/>
        </p:nvGrpSpPr>
        <p:grpSpPr>
          <a:xfrm>
            <a:off x="2915816" y="1844824"/>
            <a:ext cx="1800200" cy="1656184"/>
            <a:chOff x="2915816" y="1844824"/>
            <a:chExt cx="1800200" cy="1656184"/>
          </a:xfrm>
        </p:grpSpPr>
        <p:grpSp>
          <p:nvGrpSpPr>
            <p:cNvPr id="21" name="Group 10"/>
            <p:cNvGrpSpPr/>
            <p:nvPr/>
          </p:nvGrpSpPr>
          <p:grpSpPr>
            <a:xfrm>
              <a:off x="2915816" y="2492896"/>
              <a:ext cx="1656184" cy="1008112"/>
              <a:chOff x="1043608" y="2564904"/>
              <a:chExt cx="2764914" cy="1572941"/>
            </a:xfrm>
          </p:grpSpPr>
          <p:pic>
            <p:nvPicPr>
              <p:cNvPr id="5" name="Picture 12" descr="cloud_jack-fav_02lg.png"/>
              <p:cNvPicPr>
                <a:picLocks noChangeAspect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1835697" y="2636912"/>
                <a:ext cx="1972825" cy="1482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" name="Picture 13" descr="cloud_jack-fav_02lg.png"/>
              <p:cNvPicPr>
                <a:picLocks noChangeAspect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1043609" y="2564904"/>
                <a:ext cx="1972825" cy="1482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27" descr="gis_web_globe_01.png"/>
              <p:cNvPicPr>
                <a:picLocks noChangeAspect="1"/>
              </p:cNvPicPr>
              <p:nvPr/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2123728" y="2708920"/>
                <a:ext cx="1532197" cy="1428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40" descr="mashup_layer_02.png"/>
              <p:cNvPicPr>
                <a:picLocks noChangeAspect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1043608" y="2996952"/>
                <a:ext cx="1119492" cy="6957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35" descr="WebMap Layer.png"/>
              <p:cNvPicPr>
                <a:picLocks noChangeAspect="1"/>
              </p:cNvPicPr>
              <p:nvPr/>
            </p:nvPicPr>
            <p:blipFill>
              <a:blip r:embed="rId23" cstate="print"/>
              <a:srcRect/>
              <a:stretch>
                <a:fillRect/>
              </a:stretch>
            </p:blipFill>
            <p:spPr bwMode="auto">
              <a:xfrm>
                <a:off x="1331639" y="2924944"/>
                <a:ext cx="1041055" cy="666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TextBox 20"/>
            <p:cNvSpPr txBox="1">
              <a:spLocks noChangeArrowheads="1"/>
            </p:cNvSpPr>
            <p:nvPr/>
          </p:nvSpPr>
          <p:spPr bwMode="auto">
            <a:xfrm>
              <a:off x="3131840" y="1844824"/>
              <a:ext cx="158417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US" sz="1400" b="1" dirty="0" err="1" smtClean="0">
                  <a:solidFill>
                    <a:schemeClr val="bg2">
                      <a:lumMod val="75000"/>
                    </a:schemeClr>
                  </a:solidFill>
                </a:rPr>
                <a:t>ArcGIS</a:t>
              </a:r>
              <a:r>
                <a:rPr lang="en-US" sz="1400" b="1" dirty="0" smtClean="0">
                  <a:solidFill>
                    <a:schemeClr val="bg2">
                      <a:lumMod val="75000"/>
                    </a:schemeClr>
                  </a:solidFill>
                </a:rPr>
                <a:t> Online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sp>
        <p:nvSpPr>
          <p:cNvPr id="105" name="TextBox 104"/>
          <p:cNvSpPr txBox="1"/>
          <p:nvPr/>
        </p:nvSpPr>
        <p:spPr bwMode="auto">
          <a:xfrm>
            <a:off x="3635896" y="1916832"/>
            <a:ext cx="1440160" cy="553998"/>
          </a:xfrm>
          <a:prstGeom prst="rect">
            <a:avLst/>
          </a:prstGeom>
          <a:noFill/>
        </p:spPr>
        <p:txBody>
          <a:bodyPr wrap="square" lIns="0" rIns="0" anchor="b">
            <a:spAutoFit/>
          </a:bodyPr>
          <a:lstStyle/>
          <a:p>
            <a:pPr algn="ctr" defTabSz="1811518" fontAlgn="auto">
              <a:lnSpc>
                <a:spcPts val="3566"/>
              </a:lnSpc>
              <a:spcBef>
                <a:spcPts val="0"/>
              </a:spcBef>
              <a:spcAft>
                <a:spcPts val="0"/>
              </a:spcAft>
              <a:buClr>
                <a:srgbClr val="9DCFFE"/>
              </a:buClr>
              <a:defRPr/>
            </a:pPr>
            <a:r>
              <a:rPr lang="en-US" sz="1400" b="1" kern="0" dirty="0" smtClean="0">
                <a:solidFill>
                  <a:srgbClr val="C00000"/>
                </a:solidFill>
                <a:latin typeface="+mn-lt"/>
                <a:ea typeface="+mn-ea"/>
              </a:rPr>
              <a:t>Build One Map! </a:t>
            </a:r>
            <a:endParaRPr lang="en-US" sz="1400" kern="0" dirty="0">
              <a:solidFill>
                <a:srgbClr val="C00000"/>
              </a:solidFill>
              <a:latin typeface="Arial"/>
              <a:ea typeface="ＭＳ Ｐゴシック"/>
            </a:endParaRPr>
          </a:p>
        </p:txBody>
      </p:sp>
      <p:grpSp>
        <p:nvGrpSpPr>
          <p:cNvPr id="22" name="Group 72"/>
          <p:cNvGrpSpPr/>
          <p:nvPr/>
        </p:nvGrpSpPr>
        <p:grpSpPr>
          <a:xfrm>
            <a:off x="7092280" y="2276872"/>
            <a:ext cx="1872208" cy="1674187"/>
            <a:chOff x="7092280" y="2276872"/>
            <a:chExt cx="1872208" cy="1674187"/>
          </a:xfrm>
        </p:grpSpPr>
        <p:pic>
          <p:nvPicPr>
            <p:cNvPr id="63" name="Picture 2" descr="https://lh4.ggpht.com/FkCxiEhS-_m7Vc7dqmqx2VTW4SVvK9IrmKvub20xUWCkxtaEM2XMD7bHHTLdFYW_Yjk=w300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7812360" y="2276872"/>
              <a:ext cx="504056" cy="64807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</p:pic>
        <p:pic>
          <p:nvPicPr>
            <p:cNvPr id="64" name="Picture 4" descr="http://t1.gstatic.com/images?q=tbn:ANd9GcQghhu6adKl5VkFCATDeFCkEYynC7C-VGezufTMORgUOI7KbnIPQdxZdA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8388424" y="2276872"/>
              <a:ext cx="464034" cy="64807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</p:pic>
        <p:sp>
          <p:nvSpPr>
            <p:cNvPr id="65" name="TextBox 20"/>
            <p:cNvSpPr txBox="1">
              <a:spLocks noChangeArrowheads="1"/>
            </p:cNvSpPr>
            <p:nvPr/>
          </p:nvSpPr>
          <p:spPr bwMode="auto">
            <a:xfrm>
              <a:off x="7740352" y="2996952"/>
              <a:ext cx="1224136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2">
                      <a:lumMod val="75000"/>
                    </a:schemeClr>
                  </a:solidFill>
                </a:rPr>
                <a:t>Utilize a number of ESRI Free Apps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cxnSp>
          <p:nvCxnSpPr>
            <p:cNvPr id="66" name="Straight Arrow Connector 65"/>
            <p:cNvCxnSpPr/>
            <p:nvPr/>
          </p:nvCxnSpPr>
          <p:spPr bwMode="auto">
            <a:xfrm flipV="1">
              <a:off x="7092280" y="2564904"/>
              <a:ext cx="576064" cy="288032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RPB Gallery</a:t>
            </a:r>
          </a:p>
          <a:p>
            <a:r>
              <a:rPr lang="en-CA" dirty="0" err="1" smtClean="0">
                <a:hlinkClick r:id="rId2"/>
              </a:rPr>
              <a:t>ARCgis</a:t>
            </a:r>
            <a:r>
              <a:rPr lang="en-CA" dirty="0" smtClean="0">
                <a:hlinkClick r:id="rId2"/>
              </a:rPr>
              <a:t> Map Viewer online</a:t>
            </a:r>
            <a:endParaRPr lang="en-CA" dirty="0" smtClean="0"/>
          </a:p>
          <a:p>
            <a:r>
              <a:rPr lang="en-CA" dirty="0" err="1" smtClean="0">
                <a:hlinkClick r:id="rId3"/>
              </a:rPr>
              <a:t>ARCgis</a:t>
            </a:r>
            <a:r>
              <a:rPr lang="en-CA" dirty="0" smtClean="0">
                <a:hlinkClick r:id="rId3"/>
              </a:rPr>
              <a:t> Explorer online</a:t>
            </a:r>
            <a:endParaRPr lang="en-CA" dirty="0" smtClean="0"/>
          </a:p>
          <a:p>
            <a:pPr lvl="1"/>
            <a:r>
              <a:rPr lang="en-CA" sz="1400" dirty="0" smtClean="0">
                <a:hlinkClick r:id="rId3"/>
              </a:rPr>
              <a:t>http://rpb.maps.arcgis.com/explorer/?open=d0bc1c57a15a4c40ac0f750cf92d2e6c</a:t>
            </a:r>
            <a:endParaRPr lang="en-CA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8172400" cy="3714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403" y="2590800"/>
            <a:ext cx="7611193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endParaRPr lang="en-CA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844824"/>
            <a:ext cx="3260774" cy="385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8508" y="1844824"/>
            <a:ext cx="3332905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700808"/>
            <a:ext cx="7846021" cy="498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077073"/>
            <a:ext cx="296945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1772816"/>
            <a:ext cx="266429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4077072"/>
            <a:ext cx="2232248" cy="2148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772816"/>
            <a:ext cx="331427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endParaRPr lang="en-CA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556792"/>
            <a:ext cx="43434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 smtClean="0"/>
              <a:t>Popups</a:t>
            </a:r>
            <a:r>
              <a:rPr lang="en-CA" dirty="0" smtClean="0"/>
              <a:t> – you can configure your own, you could have attachments in </a:t>
            </a:r>
            <a:r>
              <a:rPr lang="en-CA" dirty="0" err="1" smtClean="0"/>
              <a:t>popups</a:t>
            </a:r>
            <a:r>
              <a:rPr lang="en-CA" dirty="0" smtClean="0"/>
              <a:t> too, </a:t>
            </a:r>
            <a:r>
              <a:rPr lang="en-CA" dirty="0" err="1" smtClean="0"/>
              <a:t>ie</a:t>
            </a:r>
            <a:r>
              <a:rPr lang="en-CA" dirty="0" smtClean="0"/>
              <a:t>. photos</a:t>
            </a:r>
          </a:p>
          <a:p>
            <a:r>
              <a:rPr lang="en-CA" dirty="0" smtClean="0"/>
              <a:t>You can change the opacity of a given layer</a:t>
            </a:r>
          </a:p>
          <a:p>
            <a:r>
              <a:rPr lang="en-CA" dirty="0" smtClean="0"/>
              <a:t>You can change outline colours and fill colours</a:t>
            </a:r>
          </a:p>
          <a:p>
            <a:r>
              <a:rPr lang="en-CA" dirty="0" smtClean="0"/>
              <a:t>You can add bookmark locations</a:t>
            </a:r>
          </a:p>
          <a:p>
            <a:r>
              <a:rPr lang="en-CA" dirty="0" smtClean="0"/>
              <a:t>You can print maps, measure distances</a:t>
            </a:r>
          </a:p>
          <a:p>
            <a:r>
              <a:rPr lang="en-CA" dirty="0" smtClean="0"/>
              <a:t>You can add your own </a:t>
            </a:r>
            <a:r>
              <a:rPr lang="en-CA" dirty="0" err="1" smtClean="0"/>
              <a:t>shapefiles</a:t>
            </a:r>
            <a:endParaRPr lang="en-CA" dirty="0" smtClean="0"/>
          </a:p>
          <a:p>
            <a:r>
              <a:rPr lang="en-CA" dirty="0" smtClean="0"/>
              <a:t>We can embed a map in a website, easy as pie</a:t>
            </a:r>
          </a:p>
          <a:p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You can symbolize as unique symbols</a:t>
            </a:r>
          </a:p>
          <a:p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You can carry out specific queries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276872"/>
            <a:ext cx="1296144" cy="1282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509120"/>
            <a:ext cx="3672408" cy="210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140968"/>
            <a:ext cx="28956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Queries can be saved as layers for future reference</a:t>
            </a:r>
            <a:endParaRPr lang="en-C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You can add a map service (direct from BCGW)</a:t>
            </a:r>
          </a:p>
          <a:p>
            <a:r>
              <a:rPr lang="en-CA" dirty="0" smtClean="0"/>
              <a:t>You </a:t>
            </a:r>
            <a:r>
              <a:rPr lang="en-CA" dirty="0" smtClean="0"/>
              <a:t>can add dashboard stats, to track things like:</a:t>
            </a:r>
          </a:p>
          <a:p>
            <a:pPr lvl="1"/>
            <a:r>
              <a:rPr lang="en-CA" dirty="0" smtClean="0"/>
              <a:t>Total area by management unit</a:t>
            </a:r>
          </a:p>
          <a:p>
            <a:pPr lvl="1"/>
            <a:r>
              <a:rPr lang="en-CA" dirty="0" smtClean="0"/>
              <a:t>Total costs by management unit</a:t>
            </a:r>
          </a:p>
          <a:p>
            <a:r>
              <a:rPr lang="en-CA" dirty="0" smtClean="0"/>
              <a:t>You can embed maps in presentations</a:t>
            </a:r>
          </a:p>
          <a:p>
            <a:r>
              <a:rPr lang="en-CA" dirty="0" smtClean="0"/>
              <a:t>We can create our own apps....</a:t>
            </a:r>
          </a:p>
          <a:p>
            <a:pPr lvl="1"/>
            <a:r>
              <a:rPr lang="en-CA" dirty="0" err="1" smtClean="0"/>
              <a:t>ipads</a:t>
            </a:r>
            <a:r>
              <a:rPr lang="en-CA" dirty="0" smtClean="0"/>
              <a:t> or </a:t>
            </a:r>
            <a:r>
              <a:rPr lang="en-CA" dirty="0" err="1" smtClean="0"/>
              <a:t>iphones</a:t>
            </a:r>
            <a:r>
              <a:rPr lang="en-CA" dirty="0" smtClean="0"/>
              <a:t>?</a:t>
            </a:r>
          </a:p>
          <a:p>
            <a:pPr lvl="1">
              <a:buNone/>
            </a:pPr>
            <a:endParaRPr lang="en-CA" dirty="0" smtClean="0"/>
          </a:p>
          <a:p>
            <a:endParaRPr lang="en-CA" dirty="0" smtClean="0"/>
          </a:p>
          <a:p>
            <a:pPr>
              <a:buNone/>
            </a:pPr>
            <a:endParaRPr lang="en-CA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382000" cy="1295400"/>
          </a:xfrm>
        </p:spPr>
        <p:txBody>
          <a:bodyPr/>
          <a:lstStyle/>
          <a:p>
            <a:endParaRPr lang="en-CA" dirty="0"/>
          </a:p>
        </p:txBody>
      </p:sp>
      <p:pic>
        <p:nvPicPr>
          <p:cNvPr id="11266" name="Picture 2" descr="http://png-4.findicons.com/files/icons/1035/human_o2/128/dialog_quest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276872"/>
            <a:ext cx="2952326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SULTS Presentation - FFT LBIS Meeting September 2012_Sept_10_version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RESULTS Presentation - FFT LBIS Meeting September 2012_Sept_10_version</Template>
  <TotalTime>1565</TotalTime>
  <Words>334</Words>
  <Application>Microsoft Office PowerPoint</Application>
  <PresentationFormat>On-screen Show (4:3)</PresentationFormat>
  <Paragraphs>62</Paragraphs>
  <Slides>16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RESULTS Presentation - FFT LBIS Meeting September 2012_Sept_10_version</vt:lpstr>
      <vt:lpstr>FFT Planning and Caribou Mitigation Openings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Mlocke</dc:creator>
  <cp:lastModifiedBy>mleroy</cp:lastModifiedBy>
  <cp:revision>136</cp:revision>
  <dcterms:created xsi:type="dcterms:W3CDTF">2013-04-24T22:10:34Z</dcterms:created>
  <dcterms:modified xsi:type="dcterms:W3CDTF">2013-09-17T18:13:34Z</dcterms:modified>
</cp:coreProperties>
</file>